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19B907-510D-43C2-96B1-0C17E73501A4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052D89-9D72-463E-A8AF-5D11022C13B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mm.org/educators" TargetMode="External"/><Relationship Id="rId2" Type="http://schemas.openxmlformats.org/officeDocument/2006/relationships/hyperlink" Target="http://www.yadvashem.org/yv/en/education/educational_materials/index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nefrank.org/" TargetMode="External"/><Relationship Id="rId4" Type="http://schemas.openxmlformats.org/officeDocument/2006/relationships/hyperlink" Target="http://www.centrop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СМЕРНИЦЕ ЗА УЧЕЊЕ О ХОЛОКАУСТУ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СМЕРНИЦЕ ЗА НАСТАВНИКЕ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err="1" smtClean="0">
                <a:latin typeface="+mj-lt"/>
              </a:rPr>
              <a:t>Успоставите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контакт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са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особом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која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је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преживела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холокауст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или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са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њеним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потомком</a:t>
            </a:r>
            <a:r>
              <a:rPr lang="en-US" i="1" dirty="0" smtClean="0">
                <a:latin typeface="+mj-lt"/>
              </a:rPr>
              <a:t>. </a:t>
            </a:r>
            <a:endParaRPr lang="en-US" i="1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Уколико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у </a:t>
            </a:r>
            <a:r>
              <a:rPr lang="en-US" dirty="0" err="1" smtClean="0">
                <a:latin typeface="+mj-lt"/>
              </a:rPr>
              <a:t>вашој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средини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особа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преживеле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њихових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наследника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повежите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уколико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пристану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доведите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их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учионицу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Можете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позовоте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друге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особе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биле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контакту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онима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страдли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холокаусту</a:t>
            </a:r>
            <a:r>
              <a:rPr lang="en-US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Уколико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одлучите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организујете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сусрет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особом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преживела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била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контакту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особама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биле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потребно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особом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прво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разговарате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упутите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оно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што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може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догоди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учионици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односно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потребно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припремите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сусрет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ученицима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такође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треба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припремите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охрабрите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постављају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питања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овај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начин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пружате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могућност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сусретну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чују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аутентичну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причу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уоче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обични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људи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тај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начин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приближите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време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коме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одиграо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СМЕРНИЦЕ ЗА НАСТАВНИКЕ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представите</a:t>
            </a:r>
            <a:r>
              <a:rPr lang="en-US" dirty="0" smtClean="0">
                <a:latin typeface="+mj-lt"/>
              </a:rPr>
              <a:t> у </a:t>
            </a:r>
            <a:r>
              <a:rPr lang="en-US" b="1" i="1" dirty="0" err="1" smtClean="0">
                <a:latin typeface="+mj-lt"/>
              </a:rPr>
              <a:t>контексту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европске</a:t>
            </a:r>
            <a:r>
              <a:rPr lang="en-US" b="1" i="1" dirty="0" smtClean="0">
                <a:latin typeface="+mj-lt"/>
              </a:rPr>
              <a:t> и </a:t>
            </a:r>
            <a:r>
              <a:rPr lang="en-US" b="1" i="1" dirty="0" err="1" smtClean="0">
                <a:latin typeface="+mj-lt"/>
              </a:rPr>
              <a:t>светске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историје</a:t>
            </a:r>
            <a:r>
              <a:rPr lang="en-US" dirty="0" smtClean="0">
                <a:latin typeface="+mj-lt"/>
              </a:rPr>
              <a:t>, а </a:t>
            </a:r>
            <a:r>
              <a:rPr lang="en-US" dirty="0" err="1" smtClean="0">
                <a:latin typeface="+mj-lt"/>
              </a:rPr>
              <a:t>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изоловану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појаву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Будите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прецизни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подстичите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прецизност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Направите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јасну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разлику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између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историје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холокауста</a:t>
            </a:r>
            <a:r>
              <a:rPr lang="en-US" b="1" i="1" dirty="0" smtClean="0">
                <a:latin typeface="+mj-lt"/>
              </a:rPr>
              <a:t> и </a:t>
            </a:r>
            <a:r>
              <a:rPr lang="en-US" b="1" i="1" dirty="0" err="1" smtClean="0">
                <a:latin typeface="+mj-lt"/>
              </a:rPr>
              <a:t>лекција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које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се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из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ове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историје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могу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научити</a:t>
            </a:r>
            <a:r>
              <a:rPr lang="en-US" i="1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Учење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холокаусту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доприноси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постану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осетљивији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примере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данашњег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садашњег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живота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осетљивији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стереотипе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предрасуде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митове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Такође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омогућава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преиспитају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предрасуде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митове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користећи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историјске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доказе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СМЕРНИЦЕ ЗА НАСТАВНИКЕ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Подстакните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критички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анализирају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интерпретације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сами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дођу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закључка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како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зашто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интерпретирано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зато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баш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такав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избор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доказа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темељи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интерпретација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која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намера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аутора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интерпретације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Водите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рачуна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истакнете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разлику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између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Немаца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нацистичке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Немачке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Немаца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данас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Подстакните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проучавају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истражују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националну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локалну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регионалну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историју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кроз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садржаје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засноване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искуствима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жртава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колаборациониста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ослободилаца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пасивних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посматрача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како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свако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од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њих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инкорпориран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локално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сећање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историју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СМЕРНИЦЕ ЗА НАСТАВНИКЕ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+mj-lt"/>
              </a:rPr>
              <a:t>Подстичите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учествују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локалним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националним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обележавањима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годишњица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комеморација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Избегавајте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симулацију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активност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подстиче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поистовете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жртвама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починиоцима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злочина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представљајте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Јевреје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само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контексту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ХОЛОКАУСТ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+mj-lt"/>
              </a:rPr>
              <a:t>Под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појмом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подразумева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системски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од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државе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одобрен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прогон и уништавање европских Јевреја</a:t>
            </a:r>
            <a:r>
              <a:rPr lang="en-US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хендикепирани</a:t>
            </a:r>
            <a:r>
              <a:rPr lang="en-US" dirty="0" smtClean="0">
                <a:latin typeface="+mj-lt"/>
              </a:rPr>
              <a:t>х и м</a:t>
            </a:r>
            <a:r>
              <a:rPr lang="ru-RU" dirty="0" smtClean="0">
                <a:latin typeface="+mj-lt"/>
              </a:rPr>
              <a:t>илион</a:t>
            </a:r>
            <a:r>
              <a:rPr lang="en-US" dirty="0" smtClean="0">
                <a:latin typeface="+mj-lt"/>
              </a:rPr>
              <a:t>а</a:t>
            </a:r>
            <a:r>
              <a:rPr lang="ru-RU" dirty="0" smtClean="0">
                <a:latin typeface="+mj-lt"/>
              </a:rPr>
              <a:t> других</a:t>
            </a:r>
            <a:r>
              <a:rPr lang="pt-BR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укључујући хомосексуалце</a:t>
            </a:r>
            <a:r>
              <a:rPr lang="pt-BR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Јеховине сведоке</a:t>
            </a:r>
            <a:r>
              <a:rPr lang="pt-BR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совјетске ратне заробљенике</a:t>
            </a:r>
            <a:r>
              <a:rPr lang="pt-BR" dirty="0" smtClean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политичке дисиденте</a:t>
            </a:r>
            <a:r>
              <a:rPr lang="en-US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У </a:t>
            </a:r>
            <a:r>
              <a:rPr lang="en-US" dirty="0" err="1" smtClean="0">
                <a:latin typeface="+mj-lt"/>
              </a:rPr>
              <a:t>периоду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између</a:t>
            </a:r>
            <a:r>
              <a:rPr lang="en-US" dirty="0" smtClean="0">
                <a:latin typeface="+mj-lt"/>
              </a:rPr>
              <a:t> 1933. и 1945. </a:t>
            </a:r>
            <a:r>
              <a:rPr lang="en-US" dirty="0" err="1" smtClean="0">
                <a:latin typeface="+mj-lt"/>
              </a:rPr>
              <a:t>године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страдало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шест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милиона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Јевреја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укључујући</a:t>
            </a:r>
            <a:r>
              <a:rPr lang="en-US" dirty="0" smtClean="0">
                <a:latin typeface="+mj-lt"/>
              </a:rPr>
              <a:t> и 1.500.000 </a:t>
            </a:r>
            <a:r>
              <a:rPr lang="en-US" dirty="0" err="1" smtClean="0">
                <a:latin typeface="+mj-lt"/>
              </a:rPr>
              <a:t>децe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Thematic and Chronological Narrativ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52"/>
            <a:ext cx="2732813" cy="170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yadvashem.org/sites/default/files/styles/main_image/public/Valentina-Zbar.jpg?itok=aMFWiwy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786190"/>
            <a:ext cx="1745933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ЗАШТО УЧИМО О ХОЛОКАУСТУ?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Јер</a:t>
            </a:r>
            <a:r>
              <a:rPr lang="en-US" dirty="0" smtClean="0">
                <a:latin typeface="+mj-lt"/>
              </a:rPr>
              <a:t> ДОПРИНОСИ: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⇨</a:t>
            </a:r>
            <a:r>
              <a:rPr lang="en-US" b="1" dirty="0" err="1" smtClean="0">
                <a:latin typeface="+mj-lt"/>
              </a:rPr>
              <a:t>Упознавању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ученика</a:t>
            </a:r>
            <a:r>
              <a:rPr lang="en-US" b="1" dirty="0" smtClean="0">
                <a:latin typeface="+mj-lt"/>
              </a:rPr>
              <a:t>: 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историјским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друштвеним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верским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политичким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економским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приликама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Европи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свету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приликама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омогућиле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намерама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нацистичке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Немачке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уништи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цео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један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народ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његову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културу</a:t>
            </a:r>
            <a:r>
              <a:rPr lang="en-US" dirty="0" smtClean="0">
                <a:latin typeface="+mj-lt"/>
              </a:rPr>
              <a:t>; </a:t>
            </a:r>
            <a:r>
              <a:rPr lang="en-US" dirty="0" smtClean="0">
                <a:latin typeface="+mj-lt"/>
              </a:rPr>
              <a:t>о </a:t>
            </a:r>
            <a:r>
              <a:rPr lang="en-US" dirty="0" err="1" smtClean="0">
                <a:latin typeface="+mj-lt"/>
              </a:rPr>
              <a:t>злоупотреби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власти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моћи</a:t>
            </a:r>
            <a:r>
              <a:rPr lang="en-US" dirty="0" smtClean="0">
                <a:latin typeface="+mj-lt"/>
              </a:rPr>
              <a:t>; </a:t>
            </a:r>
            <a:r>
              <a:rPr lang="en-US" dirty="0" smtClean="0">
                <a:latin typeface="+mj-lt"/>
              </a:rPr>
              <a:t>о </a:t>
            </a:r>
            <a:r>
              <a:rPr lang="en-US" dirty="0" err="1" smtClean="0">
                <a:latin typeface="+mj-lt"/>
              </a:rPr>
              <a:t>улогама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одговорностима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појединаца</a:t>
            </a:r>
            <a:r>
              <a:rPr lang="en-US" dirty="0" smtClean="0">
                <a:latin typeface="+mj-lt"/>
              </a:rPr>
              <a:t>; </a:t>
            </a:r>
            <a:r>
              <a:rPr lang="en-US" dirty="0" smtClean="0">
                <a:latin typeface="+mj-lt"/>
              </a:rPr>
              <a:t>о </a:t>
            </a:r>
            <a:r>
              <a:rPr lang="en-US" dirty="0" err="1" smtClean="0">
                <a:latin typeface="+mj-lt"/>
              </a:rPr>
              <a:t>могућностима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геноцида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данашњем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друштву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свету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r>
              <a:rPr lang="en-US" b="1" dirty="0" smtClean="0">
                <a:latin typeface="+mj-lt"/>
              </a:rPr>
              <a:t>⇨</a:t>
            </a:r>
            <a:r>
              <a:rPr lang="en-US" b="1" dirty="0" err="1" smtClean="0">
                <a:latin typeface="+mj-lt"/>
              </a:rPr>
              <a:t>Разумевању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развоја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предрасуда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стереотипа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расизма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антисемитизма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било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друштву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индиферентности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лицем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тираније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r>
              <a:rPr lang="en-US" b="1" dirty="0" smtClean="0">
                <a:latin typeface="+mj-lt"/>
              </a:rPr>
              <a:t>⇨</a:t>
            </a:r>
            <a:r>
              <a:rPr lang="en-US" b="1" dirty="0" err="1" smtClean="0">
                <a:latin typeface="+mj-lt"/>
              </a:rPr>
              <a:t>Оспособљавању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: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уважавају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различитост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плуралистичком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друштву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развијају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свест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вредности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постојања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различитости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препознају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опасност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када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како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њу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реагују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негују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културу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сећања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ШТА УЧИМО О ХОЛОКАУСТУ?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err="1" smtClean="0">
                <a:latin typeface="+mj-lt"/>
              </a:rPr>
              <a:t>Учимо</a:t>
            </a:r>
            <a:r>
              <a:rPr lang="en-US" sz="2400" dirty="0" smtClean="0">
                <a:latin typeface="+mj-lt"/>
              </a:rPr>
              <a:t> о: </a:t>
            </a: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антисемитизму</a:t>
            </a:r>
            <a:r>
              <a:rPr lang="en-US" sz="2400" dirty="0" smtClean="0">
                <a:latin typeface="+mj-lt"/>
              </a:rPr>
              <a:t>; </a:t>
            </a:r>
            <a:endParaRPr lang="en-US" sz="2400" dirty="0" smtClean="0">
              <a:latin typeface="+mj-lt"/>
            </a:endParaRP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Јеврејима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и </a:t>
            </a:r>
            <a:r>
              <a:rPr lang="en-US" sz="2400" dirty="0" err="1" smtClean="0">
                <a:latin typeface="+mj-lt"/>
              </a:rPr>
              <a:t>њиховом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животу</a:t>
            </a:r>
            <a:r>
              <a:rPr lang="en-US" sz="2400" dirty="0" smtClean="0">
                <a:latin typeface="+mj-lt"/>
              </a:rPr>
              <a:t> у </a:t>
            </a:r>
            <a:r>
              <a:rPr lang="en-US" sz="2400" dirty="0" err="1" smtClean="0">
                <a:latin typeface="+mj-lt"/>
              </a:rPr>
              <a:t>Европи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пре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холокауста</a:t>
            </a:r>
            <a:r>
              <a:rPr lang="en-US" sz="2400" dirty="0" smtClean="0">
                <a:latin typeface="+mj-lt"/>
              </a:rPr>
              <a:t>; </a:t>
            </a:r>
            <a:endParaRPr lang="en-US" sz="2400" dirty="0" smtClean="0">
              <a:latin typeface="+mj-lt"/>
            </a:endParaRP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последицама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Првог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свестког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рата</a:t>
            </a:r>
            <a:r>
              <a:rPr lang="en-US" sz="2400" dirty="0" smtClean="0">
                <a:latin typeface="+mj-lt"/>
              </a:rPr>
              <a:t>; </a:t>
            </a:r>
            <a:endParaRPr lang="en-US" sz="2400" dirty="0" smtClean="0">
              <a:latin typeface="+mj-lt"/>
            </a:endParaRP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доласку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нациста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на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власт</a:t>
            </a:r>
            <a:r>
              <a:rPr lang="en-US" sz="2400" dirty="0" smtClean="0">
                <a:latin typeface="+mj-lt"/>
              </a:rPr>
              <a:t>; </a:t>
            </a:r>
            <a:endParaRPr lang="en-US" sz="2400" dirty="0" smtClean="0">
              <a:latin typeface="+mj-lt"/>
            </a:endParaRP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Другом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светском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рату</a:t>
            </a:r>
            <a:r>
              <a:rPr lang="en-US" sz="2400" dirty="0" smtClean="0">
                <a:latin typeface="+mj-lt"/>
              </a:rPr>
              <a:t> и </a:t>
            </a:r>
            <a:r>
              <a:rPr lang="en-US" sz="2400" dirty="0" err="1" smtClean="0">
                <a:latin typeface="+mj-lt"/>
              </a:rPr>
              <a:t>страдању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Јевреја</a:t>
            </a:r>
            <a:r>
              <a:rPr lang="en-US" sz="2400" dirty="0" smtClean="0">
                <a:latin typeface="+mj-lt"/>
              </a:rPr>
              <a:t>;</a:t>
            </a:r>
          </a:p>
          <a:p>
            <a:pPr lvl="0">
              <a:buFontTx/>
              <a:buChar char="-"/>
            </a:pPr>
            <a:r>
              <a:rPr lang="en-US" sz="2400" dirty="0" err="1" smtClean="0">
                <a:latin typeface="+mj-lt"/>
              </a:rPr>
              <a:t>ослобођењу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и </a:t>
            </a:r>
            <a:r>
              <a:rPr lang="en-US" sz="2400" dirty="0" err="1" smtClean="0">
                <a:latin typeface="+mj-lt"/>
              </a:rPr>
              <a:t>последицама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холокауста</a:t>
            </a:r>
            <a:r>
              <a:rPr lang="en-US" sz="2400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Ово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нису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једини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садржаји</a:t>
            </a:r>
            <a:r>
              <a:rPr lang="en-US" sz="2400" dirty="0" smtClean="0">
                <a:latin typeface="+mj-lt"/>
              </a:rPr>
              <a:t>.  О </a:t>
            </a:r>
            <a:r>
              <a:rPr lang="en-US" sz="2400" dirty="0" err="1" smtClean="0">
                <a:latin typeface="+mj-lt"/>
              </a:rPr>
              <a:t>холокаусту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можемо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да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учимо</a:t>
            </a:r>
            <a:r>
              <a:rPr lang="en-US" sz="2400" dirty="0" smtClean="0">
                <a:latin typeface="+mj-lt"/>
              </a:rPr>
              <a:t> и </a:t>
            </a:r>
            <a:r>
              <a:rPr lang="en-US" sz="2400" dirty="0" err="1" smtClean="0">
                <a:latin typeface="+mj-lt"/>
              </a:rPr>
              <a:t>из</a:t>
            </a:r>
            <a:r>
              <a:rPr lang="en-US" sz="2400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перспективе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жртве</a:t>
            </a:r>
            <a:r>
              <a:rPr lang="en-US" sz="2400" dirty="0" smtClean="0">
                <a:latin typeface="+mj-lt"/>
              </a:rPr>
              <a:t>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починитеља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злочина</a:t>
            </a:r>
            <a:r>
              <a:rPr lang="en-US" sz="2400" dirty="0" smtClean="0">
                <a:latin typeface="+mj-lt"/>
              </a:rPr>
              <a:t>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колаборационисте</a:t>
            </a:r>
            <a:r>
              <a:rPr lang="en-US" sz="2400" dirty="0" smtClean="0">
                <a:latin typeface="+mj-lt"/>
              </a:rPr>
              <a:t>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пасивног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посматарча</a:t>
            </a:r>
            <a:r>
              <a:rPr lang="en-US" sz="2400" dirty="0" smtClean="0">
                <a:latin typeface="+mj-lt"/>
              </a:rPr>
              <a:t>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ослободиоца</a:t>
            </a:r>
            <a:r>
              <a:rPr lang="en-US" sz="2400" dirty="0" smtClean="0">
                <a:latin typeface="+mj-lt"/>
              </a:rPr>
              <a:t>.  </a:t>
            </a:r>
          </a:p>
          <a:p>
            <a:endParaRPr lang="en-US" dirty="0"/>
          </a:p>
        </p:txBody>
      </p:sp>
      <p:pic>
        <p:nvPicPr>
          <p:cNvPr id="5" name="Picture 4" descr="http://www.yadvashem.org/sites/default/files/styles/main_image/public/Louis-and-Geertruida-Swabe.jpg?itok=NgEto97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8150" y="1500174"/>
            <a:ext cx="1085850" cy="21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eptember 1939, An Orthodox Jew being abused by Nazis in Kozienice, Polan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071942"/>
            <a:ext cx="1457325" cy="194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ШТА УЧИМО О ХОЛОКАУСТУ?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Учење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холокаусту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треба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конципитари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следећем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редоследу</a:t>
            </a:r>
            <a:r>
              <a:rPr lang="en-US" dirty="0" smtClean="0">
                <a:latin typeface="+mj-lt"/>
              </a:rPr>
              <a:t>: </a:t>
            </a:r>
          </a:p>
          <a:p>
            <a:pPr lvl="0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Историја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Јевреја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постојбина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сеобе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живот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занимањима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религија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значајне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личности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њиховом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доприносу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развоју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цивилизације</a:t>
            </a:r>
            <a:r>
              <a:rPr lang="en-US" dirty="0" smtClean="0">
                <a:latin typeface="+mj-lt"/>
              </a:rPr>
              <a:t>); </a:t>
            </a:r>
            <a:r>
              <a:rPr lang="en-US" dirty="0" err="1" smtClean="0">
                <a:latin typeface="+mj-lt"/>
              </a:rPr>
              <a:t>антисемитизам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последице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Великог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рата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друштвено-економске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прилике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Европи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времену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између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светска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рата</a:t>
            </a:r>
            <a:r>
              <a:rPr lang="en-US" dirty="0" smtClean="0">
                <a:latin typeface="+mj-lt"/>
              </a:rPr>
              <a:t>. 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Дефиниција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. 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Долазак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власт</a:t>
            </a:r>
            <a:r>
              <a:rPr lang="en-US" dirty="0" smtClean="0">
                <a:latin typeface="+mj-lt"/>
              </a:rPr>
              <a:t> 1933. </a:t>
            </a:r>
            <a:r>
              <a:rPr lang="en-US" dirty="0" err="1" smtClean="0">
                <a:latin typeface="+mj-lt"/>
              </a:rPr>
              <a:t>године</a:t>
            </a:r>
            <a:r>
              <a:rPr lang="en-US" dirty="0" smtClean="0">
                <a:latin typeface="+mj-lt"/>
              </a:rPr>
              <a:t>. 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Јевреји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у </a:t>
            </a:r>
            <a:r>
              <a:rPr lang="en-US" dirty="0" err="1" smtClean="0">
                <a:latin typeface="+mj-lt"/>
              </a:rPr>
              <a:t>Трећем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рајху</a:t>
            </a:r>
            <a:r>
              <a:rPr lang="en-US" dirty="0" smtClean="0">
                <a:latin typeface="+mj-lt"/>
              </a:rPr>
              <a:t> и </a:t>
            </a:r>
            <a:r>
              <a:rPr lang="en-US" i="1" dirty="0" err="1" smtClean="0">
                <a:latin typeface="+mj-lt"/>
              </a:rPr>
              <a:t>Кристална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ноћ</a:t>
            </a:r>
            <a:r>
              <a:rPr lang="en-US" i="1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Други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светски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рат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Европи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Прогони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убијања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Јевреја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нејеврејских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жртава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Гета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концентрациони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логори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Реакције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Јевреја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нацистичку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политику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реакције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свету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Ослобођење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Cambria Math"/>
                <a:ea typeface="Cambria Math"/>
              </a:rPr>
              <a:t>⇨</a:t>
            </a:r>
            <a:r>
              <a:rPr lang="en-US" dirty="0" err="1" smtClean="0">
                <a:latin typeface="+mj-lt"/>
              </a:rPr>
              <a:t>Последице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 smtClean="0">
                <a:latin typeface="+mj-lt"/>
              </a:rPr>
              <a:t>послератни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судски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процеси</a:t>
            </a:r>
            <a:r>
              <a:rPr lang="en-US" dirty="0" smtClean="0">
                <a:latin typeface="+mj-lt"/>
              </a:rPr>
              <a:t>; </a:t>
            </a:r>
            <a:r>
              <a:rPr lang="en-US" dirty="0" err="1" smtClean="0">
                <a:latin typeface="+mj-lt"/>
              </a:rPr>
              <a:t>логори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избеглице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емигранте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5" name="Picture 4" descr="&amp;Rcy;&amp;iecy;&amp;zcy;&amp;ucy;&amp;lcy;&amp;tcy;&amp;acy;&amp;tcy; &amp;scy;&amp;lcy;&amp;icy;&amp;kcy;&amp;acy; &amp;zcy;&amp;acy; kristalna no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675" y="2714620"/>
            <a:ext cx="321948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ШТА УЧИМО О ХОЛОКАУСТУ?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Садржаје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помоћу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ће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учити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овој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бира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наставник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уважавајући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предзнања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њихово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исксутво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узрасне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могућности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Важно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нагласити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погрешно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учење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овој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започети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доласком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власт</a:t>
            </a:r>
            <a:r>
              <a:rPr lang="en-US" dirty="0" smtClean="0">
                <a:latin typeface="+mj-lt"/>
              </a:rPr>
              <a:t> 1933. </a:t>
            </a:r>
            <a:r>
              <a:rPr lang="en-US" dirty="0" err="1" smtClean="0">
                <a:latin typeface="+mj-lt"/>
              </a:rPr>
              <a:t>године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&amp;Rcy;&amp;iecy;&amp;zcy;&amp;ucy;&amp;lcy;&amp;tcy;&amp;acy;&amp;tcy; &amp;scy;&amp;lcy;&amp;icy;&amp;kcy;&amp;acy; &amp;zcy;&amp;acy; PORTRETI I SECAN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000504"/>
            <a:ext cx="2933700" cy="180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en&amp;ccaron;anje Klare Alkalaj i Josifa Eskenazija, 1934.u Beogradu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334328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КАКО УЧИМО О ХОЛОКАУСТУ?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Тема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сложена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осетљива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захтева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висок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степен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стручности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наставника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педагога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стручњака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стекли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целовиту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слику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холокаусту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појави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пожељно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теми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приступи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углова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перспектива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односно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пожељан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мултиперспективан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приступ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Овај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приступ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може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реализује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оквиру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једног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нивоу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више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предмета</a:t>
            </a:r>
            <a:r>
              <a:rPr lang="en-US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пример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тема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само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часовима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једног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предмета</a:t>
            </a:r>
            <a:r>
              <a:rPr lang="en-US" dirty="0" smtClean="0">
                <a:latin typeface="+mj-lt"/>
              </a:rPr>
              <a:t> – </a:t>
            </a:r>
            <a:r>
              <a:rPr lang="en-US" dirty="0" err="1" smtClean="0">
                <a:latin typeface="+mj-lt"/>
              </a:rPr>
              <a:t>Историја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Грађанско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васпитање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Психологија</a:t>
            </a:r>
            <a:r>
              <a:rPr lang="en-US" dirty="0" smtClean="0">
                <a:latin typeface="+mj-lt"/>
              </a:rPr>
              <a:t> - </a:t>
            </a:r>
            <a:r>
              <a:rPr lang="en-US" dirty="0" err="1" smtClean="0">
                <a:latin typeface="+mj-lt"/>
              </a:rPr>
              <a:t>може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углова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перспектива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што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жртва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злочинац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посматрач</a:t>
            </a:r>
            <a:r>
              <a:rPr lang="en-US" dirty="0" smtClean="0">
                <a:latin typeface="+mj-lt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КАКО УЧИМО О ХОЛОКАУСТУ?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+mj-lt"/>
              </a:rPr>
              <a:t>Холокауст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тема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којој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сусрећу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појавама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појмовима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другим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предметима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због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тога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пожељно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јој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приступи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из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углова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различитих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наставних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дисциплина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односно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примени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мултидисциплинарни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приступ</a:t>
            </a:r>
            <a:r>
              <a:rPr lang="en-US" i="1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Примена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наведених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приступа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омогућава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остваривање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циљева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доприноси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бољем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разумевању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појаве</a:t>
            </a:r>
            <a:r>
              <a:rPr lang="en-US" dirty="0" smtClean="0">
                <a:latin typeface="+mj-lt"/>
              </a:rPr>
              <a:t> у </a:t>
            </a:r>
            <a:r>
              <a:rPr lang="en-US" dirty="0" err="1" smtClean="0">
                <a:latin typeface="+mj-lt"/>
              </a:rPr>
              <a:t>историји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људског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друштва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Важно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нагласити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учење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холокаусту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треба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почне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часовима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предмета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Историја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створили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слику</a:t>
            </a:r>
            <a:r>
              <a:rPr lang="en-US" dirty="0" smtClean="0">
                <a:latin typeface="+mj-lt"/>
              </a:rPr>
              <a:t> о </a:t>
            </a:r>
            <a:r>
              <a:rPr lang="en-US" dirty="0" err="1" smtClean="0">
                <a:latin typeface="+mj-lt"/>
              </a:rPr>
              <a:t>друштвено-историјским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околностима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омогућиле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СМЕРНИЦЕ ЗА НАСТАВНИКЕ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i="1" dirty="0" smtClean="0">
              <a:latin typeface="+mj-lt"/>
            </a:endParaRPr>
          </a:p>
          <a:p>
            <a:pPr>
              <a:buNone/>
            </a:pPr>
            <a:r>
              <a:rPr lang="en-US" b="1" i="1" dirty="0" err="1" smtClean="0">
                <a:latin typeface="+mj-lt"/>
              </a:rPr>
              <a:t>Холокауст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представити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кроз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Појединачне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примере</a:t>
            </a:r>
            <a:r>
              <a:rPr lang="en-US" b="1" i="1" dirty="0" smtClean="0">
                <a:latin typeface="+mj-lt"/>
              </a:rPr>
              <a:t>, </a:t>
            </a:r>
            <a:r>
              <a:rPr lang="en-US" b="1" i="1" dirty="0" err="1" smtClean="0">
                <a:latin typeface="+mj-lt"/>
              </a:rPr>
              <a:t>приче</a:t>
            </a:r>
            <a:r>
              <a:rPr lang="en-US" b="1" i="1" dirty="0" smtClean="0">
                <a:latin typeface="+mj-lt"/>
              </a:rPr>
              <a:t>, а </a:t>
            </a:r>
            <a:r>
              <a:rPr lang="en-US" b="1" i="1" dirty="0" err="1" smtClean="0">
                <a:latin typeface="+mj-lt"/>
              </a:rPr>
              <a:t>не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кроз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статистистичке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податке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Статистика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важна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али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ако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само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овај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начин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појава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онда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ученицима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жртве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представљају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као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безлична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маса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страдала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од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нациста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Важно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представити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личност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именом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презименом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њен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живот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време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уколико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преживела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после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холокауста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Приказати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појединца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свим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потребама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жељама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дилемама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страховима</a:t>
            </a:r>
            <a:r>
              <a:rPr lang="en-US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err="1" smtClean="0">
                <a:latin typeface="+mj-lt"/>
              </a:rPr>
              <a:t>За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овакав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приказ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потребан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материјал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писани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визуелни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Писма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слике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дневнике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можете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користити</a:t>
            </a:r>
            <a:r>
              <a:rPr lang="en-US" dirty="0" smtClean="0">
                <a:latin typeface="+mj-lt"/>
              </a:rPr>
              <a:t> и </a:t>
            </a:r>
            <a:r>
              <a:rPr lang="en-US" dirty="0" err="1" smtClean="0">
                <a:latin typeface="+mj-lt"/>
              </a:rPr>
              <a:t>подстицати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ученике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истражују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Материјал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је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доступан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и 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следећим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страницама</a:t>
            </a:r>
            <a:r>
              <a:rPr lang="en-US" dirty="0" smtClean="0">
                <a:latin typeface="+mj-lt"/>
              </a:rPr>
              <a:t>: </a:t>
            </a:r>
          </a:p>
          <a:p>
            <a:pPr>
              <a:buNone/>
            </a:pPr>
            <a:r>
              <a:rPr lang="en-US" u="sng" dirty="0" smtClean="0">
                <a:latin typeface="+mj-lt"/>
                <a:hlinkClick r:id="rId2"/>
              </a:rPr>
              <a:t>http://www.jevrejipamte.org</a:t>
            </a:r>
            <a:r>
              <a:rPr lang="en-US" u="sng" dirty="0" smtClean="0">
                <a:latin typeface="+mj-lt"/>
                <a:hlinkClick r:id="rId2"/>
              </a:rPr>
              <a:t>/</a:t>
            </a:r>
          </a:p>
          <a:p>
            <a:pPr>
              <a:buNone/>
            </a:pPr>
            <a:r>
              <a:rPr lang="en-US" u="sng" dirty="0" smtClean="0">
                <a:latin typeface="+mj-lt"/>
                <a:hlinkClick r:id="rId2"/>
              </a:rPr>
              <a:t>http</a:t>
            </a:r>
            <a:r>
              <a:rPr lang="en-US" u="sng" dirty="0" smtClean="0">
                <a:latin typeface="+mj-lt"/>
                <a:hlinkClick r:id="rId2"/>
              </a:rPr>
              <a:t>://</a:t>
            </a:r>
            <a:r>
              <a:rPr lang="en-US" u="sng" dirty="0" smtClean="0">
                <a:latin typeface="+mj-lt"/>
                <a:hlinkClick r:id="rId2"/>
              </a:rPr>
              <a:t>www.yadvashem.org/yv/en/education/educational_materials/index.asp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u="sng" dirty="0" smtClean="0">
                <a:latin typeface="+mj-lt"/>
                <a:hlinkClick r:id="rId3"/>
              </a:rPr>
              <a:t>http</a:t>
            </a:r>
            <a:r>
              <a:rPr lang="en-US" u="sng" dirty="0" smtClean="0">
                <a:latin typeface="+mj-lt"/>
                <a:hlinkClick r:id="rId3"/>
              </a:rPr>
              <a:t>://</a:t>
            </a:r>
            <a:r>
              <a:rPr lang="en-US" u="sng" dirty="0" smtClean="0">
                <a:latin typeface="+mj-lt"/>
                <a:hlinkClick r:id="rId3"/>
              </a:rPr>
              <a:t>www.ushmm.org/educators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u="sng" dirty="0" smtClean="0">
                <a:latin typeface="+mj-lt"/>
                <a:hlinkClick r:id="rId4"/>
              </a:rPr>
              <a:t>http</a:t>
            </a:r>
            <a:r>
              <a:rPr lang="en-US" u="sng" dirty="0" smtClean="0">
                <a:latin typeface="+mj-lt"/>
                <a:hlinkClick r:id="rId4"/>
              </a:rPr>
              <a:t>://www.centropa.org</a:t>
            </a:r>
            <a:r>
              <a:rPr lang="en-US" u="sng" dirty="0" smtClean="0">
                <a:latin typeface="+mj-lt"/>
                <a:hlinkClick r:id="rId4"/>
              </a:rPr>
              <a:t>/</a:t>
            </a:r>
            <a:endParaRPr lang="en-US" u="sng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  <a:hlinkClick r:id="rId5"/>
              </a:rPr>
              <a:t>http://www.annefrank.org</a:t>
            </a:r>
            <a:r>
              <a:rPr lang="en-US" dirty="0" smtClean="0">
                <a:latin typeface="+mj-lt"/>
                <a:hlinkClick r:id="rId5"/>
              </a:rPr>
              <a:t>/</a:t>
            </a:r>
            <a:r>
              <a:rPr lang="en-US" dirty="0" smtClean="0">
                <a:latin typeface="+mj-lt"/>
              </a:rPr>
              <a:t>   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1134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СМЕРНИЦЕ ЗА УЧЕЊЕ О ХОЛОКАУСТУ</vt:lpstr>
      <vt:lpstr>ХОЛОКАУСТ</vt:lpstr>
      <vt:lpstr>ЗАШТО УЧИМО О ХОЛОКАУСТУ?</vt:lpstr>
      <vt:lpstr>ШТА УЧИМО О ХОЛОКАУСТУ?</vt:lpstr>
      <vt:lpstr>ШТА УЧИМО О ХОЛОКАУСТУ?</vt:lpstr>
      <vt:lpstr>ШТА УЧИМО О ХОЛОКАУСТУ?</vt:lpstr>
      <vt:lpstr>КАКО УЧИМО О ХОЛОКАУСТУ?</vt:lpstr>
      <vt:lpstr>КАКО УЧИМО О ХОЛОКАУСТУ?</vt:lpstr>
      <vt:lpstr>СМЕРНИЦЕ ЗА НАСТАВНИКЕ</vt:lpstr>
      <vt:lpstr>СМЕРНИЦЕ ЗА НАСТАВНИКЕ</vt:lpstr>
      <vt:lpstr>СМЕРНИЦЕ ЗА НАСТАВНИКЕ</vt:lpstr>
      <vt:lpstr>СМЕРНИЦЕ ЗА НАСТАВНИКЕ</vt:lpstr>
      <vt:lpstr>СМЕРНИЦЕ ЗА НАСТАВНИКЕ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СМЕРНИЦЕ ЗА УЧЕЊЕ О ХОЛОКАУСТУ</dc:title>
  <dc:creator>Veljko</dc:creator>
  <cp:lastModifiedBy>Veljko</cp:lastModifiedBy>
  <cp:revision>9</cp:revision>
  <dcterms:created xsi:type="dcterms:W3CDTF">2016-12-03T21:37:49Z</dcterms:created>
  <dcterms:modified xsi:type="dcterms:W3CDTF">2016-12-03T22:58:33Z</dcterms:modified>
</cp:coreProperties>
</file>